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48044-31F6-28ED-DEB7-65CAF91E15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6945746-D472-DE4D-3346-A3B3DA47B7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C1DAD27-55F2-EAC9-7C99-EFC5BA274C04}"/>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E41C5046-A3EB-81B1-665F-D1AF05A571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9C8B9BE-F574-D21A-88FA-CE3B6C4052E9}"/>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99829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53F0E-B03E-68C9-4529-55B038136B5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6610CF0-2254-7639-8913-25DB5165B9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461582-F0C2-7448-9B41-7122EAE1E5B3}"/>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85368F25-1C57-A9BD-9F33-52799B44EB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CEE4F7-598A-6EDD-8B7A-FB1DEB6B3B76}"/>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104958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BE1814-00D0-A5FA-8D45-850A9EBFB7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7937712-3488-7BED-6AC7-13BFB97085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8E720B-F980-7374-9159-0BD2A74BF8B1}"/>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C121BBE6-48C9-626E-67C4-011A72FA134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E96800-F156-0696-C67B-556DEFC58D1C}"/>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152439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E9C26-369B-9A60-A74A-8AA4ADD454D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C818AF4-AAEE-DF40-B25C-F1D27E0D12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5846801-39DA-D064-3E81-FE2A02688147}"/>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1E708DA3-2135-C8C5-7D27-A6E825E571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B7B2C7F-AECA-EB8F-7A38-FC82C6157BB4}"/>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1907569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4A4C-3234-E62F-BD50-042C6E28E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F0FF088-650B-7A9C-2C95-EC0F27AFE6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EDFA59-398A-1F31-1D53-0D4016F9789F}"/>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F459CEA5-8701-3419-DEBC-E33B9CB6F7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EDAB7F8-701C-5681-13BC-3F38F239CA15}"/>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266493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F5945-BA75-7826-13F3-A83C07C2C9C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8F5B031-1E7E-6777-240B-FF18905E3A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FD77DA6-26BB-D153-7E06-4B63854254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36AC696-1489-E232-EE22-8D5A665A9D89}"/>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6" name="Footer Placeholder 5">
            <a:extLst>
              <a:ext uri="{FF2B5EF4-FFF2-40B4-BE49-F238E27FC236}">
                <a16:creationId xmlns:a16="http://schemas.microsoft.com/office/drawing/2014/main" id="{BB21CCB8-5ECB-1302-23E4-9327B923370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D1AAB03-5157-C527-5039-1C3EF8CFB1B0}"/>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4288081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06122-61FA-8271-7D8F-136FEDA7E9B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B1F4EC-8DCD-0960-D85A-BFB6CB6666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3C9A4C-0579-3508-1E16-62C298CD22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32EDFC6-DE91-8529-5467-125B2215F7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F3BEAB-8292-232F-9620-EE9D08905C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8A9E3E7-B100-1516-6117-5AACC747C54E}"/>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8" name="Footer Placeholder 7">
            <a:extLst>
              <a:ext uri="{FF2B5EF4-FFF2-40B4-BE49-F238E27FC236}">
                <a16:creationId xmlns:a16="http://schemas.microsoft.com/office/drawing/2014/main" id="{F63786A2-CA03-3B98-492B-BD599A7BD81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93950DC-35B1-D06C-0BAF-FEEF3D3D4190}"/>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70038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AD800-A6DA-5811-A786-599B12283D7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020A6DE-5320-60DD-CB89-0831160CDFA5}"/>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4" name="Footer Placeholder 3">
            <a:extLst>
              <a:ext uri="{FF2B5EF4-FFF2-40B4-BE49-F238E27FC236}">
                <a16:creationId xmlns:a16="http://schemas.microsoft.com/office/drawing/2014/main" id="{408663A3-53FD-62B0-EAE9-269BB9860A1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510D572-37D9-4FD8-17D9-C06E44994CEC}"/>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157197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BD6BBF-33E3-3F98-A6F4-52CE1313456A}"/>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3" name="Footer Placeholder 2">
            <a:extLst>
              <a:ext uri="{FF2B5EF4-FFF2-40B4-BE49-F238E27FC236}">
                <a16:creationId xmlns:a16="http://schemas.microsoft.com/office/drawing/2014/main" id="{F2C6EDEC-6E39-BCCE-9736-C70EDB254CF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BB3FCA0-D593-2851-1951-EC8B95B75DF9}"/>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6612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5112E-DD22-F966-9298-2984FD037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24ACAF0-789C-E41A-A44E-476E44D1A8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B1F312-9A60-3607-5B7D-B48FB0414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60C2D1-129F-6B6D-3835-9949B96D80CD}"/>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6" name="Footer Placeholder 5">
            <a:extLst>
              <a:ext uri="{FF2B5EF4-FFF2-40B4-BE49-F238E27FC236}">
                <a16:creationId xmlns:a16="http://schemas.microsoft.com/office/drawing/2014/main" id="{CF017F39-2C6C-DEF5-70B5-5FAB3E5D81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8E6DEB8-E5EF-081E-4758-9A924E358EB3}"/>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3102447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69CD0-912D-7DEF-85F2-529FA10F32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27C3E17-4A27-17AF-74F6-8B7CBF3084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18F9E62-C3BB-8940-5DE7-17EF545596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8D4917-E807-1DC2-9B02-D38EE6A1C614}"/>
              </a:ext>
            </a:extLst>
          </p:cNvPr>
          <p:cNvSpPr>
            <a:spLocks noGrp="1"/>
          </p:cNvSpPr>
          <p:nvPr>
            <p:ph type="dt" sz="half" idx="10"/>
          </p:nvPr>
        </p:nvSpPr>
        <p:spPr/>
        <p:txBody>
          <a:bodyPr/>
          <a:lstStyle/>
          <a:p>
            <a:fld id="{299FF29B-0F79-4A67-BA26-15D02F6BA685}" type="datetimeFigureOut">
              <a:rPr lang="en-IN" smtClean="0"/>
              <a:t>09-07-2023</a:t>
            </a:fld>
            <a:endParaRPr lang="en-IN"/>
          </a:p>
        </p:txBody>
      </p:sp>
      <p:sp>
        <p:nvSpPr>
          <p:cNvPr id="6" name="Footer Placeholder 5">
            <a:extLst>
              <a:ext uri="{FF2B5EF4-FFF2-40B4-BE49-F238E27FC236}">
                <a16:creationId xmlns:a16="http://schemas.microsoft.com/office/drawing/2014/main" id="{BF6921FE-BC0F-5136-D4A3-88F8553BA70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3F84F5B-FC40-E2A8-CE9B-D3829E21E61E}"/>
              </a:ext>
            </a:extLst>
          </p:cNvPr>
          <p:cNvSpPr>
            <a:spLocks noGrp="1"/>
          </p:cNvSpPr>
          <p:nvPr>
            <p:ph type="sldNum" sz="quarter" idx="12"/>
          </p:nvPr>
        </p:nvSpPr>
        <p:spPr/>
        <p:txBody>
          <a:bodyPr/>
          <a:lstStyle/>
          <a:p>
            <a:fld id="{F2418487-43D1-495B-A829-2F97E1709296}" type="slidenum">
              <a:rPr lang="en-IN" smtClean="0"/>
              <a:t>‹#›</a:t>
            </a:fld>
            <a:endParaRPr lang="en-IN"/>
          </a:p>
        </p:txBody>
      </p:sp>
    </p:spTree>
    <p:extLst>
      <p:ext uri="{BB962C8B-B14F-4D97-AF65-F5344CB8AC3E}">
        <p14:creationId xmlns:p14="http://schemas.microsoft.com/office/powerpoint/2010/main" val="3261231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28A206-03A0-B944-0C4F-100307CE47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BCBC2C-C2B6-541A-7DC4-A3CBC88556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7C96E1A-BE55-F3B0-F01A-388FE72A05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FF29B-0F79-4A67-BA26-15D02F6BA685}" type="datetimeFigureOut">
              <a:rPr lang="en-IN" smtClean="0"/>
              <a:t>09-07-2023</a:t>
            </a:fld>
            <a:endParaRPr lang="en-IN"/>
          </a:p>
        </p:txBody>
      </p:sp>
      <p:sp>
        <p:nvSpPr>
          <p:cNvPr id="5" name="Footer Placeholder 4">
            <a:extLst>
              <a:ext uri="{FF2B5EF4-FFF2-40B4-BE49-F238E27FC236}">
                <a16:creationId xmlns:a16="http://schemas.microsoft.com/office/drawing/2014/main" id="{1799C33A-6177-4C31-F62D-2F2B8EA4B8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290F120-8E52-8035-B509-B69812D775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18487-43D1-495B-A829-2F97E1709296}" type="slidenum">
              <a:rPr lang="en-IN" smtClean="0"/>
              <a:t>‹#›</a:t>
            </a:fld>
            <a:endParaRPr lang="en-IN"/>
          </a:p>
        </p:txBody>
      </p:sp>
    </p:spTree>
    <p:extLst>
      <p:ext uri="{BB962C8B-B14F-4D97-AF65-F5344CB8AC3E}">
        <p14:creationId xmlns:p14="http://schemas.microsoft.com/office/powerpoint/2010/main" val="2124605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economicsdiscussion.net/wp-content/uploads/2017/01/clip_image0021-1.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6888D4-81DC-7749-EB40-4AEA3650FDDE}"/>
              </a:ext>
            </a:extLst>
          </p:cNvPr>
          <p:cNvSpPr txBox="1"/>
          <p:nvPr/>
        </p:nvSpPr>
        <p:spPr>
          <a:xfrm>
            <a:off x="1578796" y="2468844"/>
            <a:ext cx="9712503" cy="2554545"/>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IS-LM MODEL</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THIRD	SEMESTER-6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8C552E7-651E-D772-0FA7-4448AFB9CA16}"/>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MACROECONOMICS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5CA0069-212F-00FF-03A8-A354F02B122B}"/>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4F4D59C9-6B12-5FCC-3FA1-1D5E03C1D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FE2492A-0EE6-54D9-CC99-C2AD876A4043}"/>
              </a:ext>
            </a:extLst>
          </p:cNvPr>
          <p:cNvSpPr txBox="1"/>
          <p:nvPr/>
        </p:nvSpPr>
        <p:spPr>
          <a:xfrm>
            <a:off x="4274050" y="3980243"/>
            <a:ext cx="3380196" cy="369332"/>
          </a:xfrm>
          <a:prstGeom prst="rect">
            <a:avLst/>
          </a:prstGeom>
          <a:noFill/>
        </p:spPr>
        <p:txBody>
          <a:bodyPr wrap="square" rtlCol="0">
            <a:spAutoFit/>
          </a:bodyPr>
          <a:lstStyle/>
          <a:p>
            <a:r>
              <a:rPr lang="en-IN" dirty="0"/>
              <a:t>DATE OF LECTURE:  4/04/2023</a:t>
            </a:r>
          </a:p>
        </p:txBody>
      </p:sp>
      <p:sp>
        <p:nvSpPr>
          <p:cNvPr id="9" name="TextBox 8">
            <a:extLst>
              <a:ext uri="{FF2B5EF4-FFF2-40B4-BE49-F238E27FC236}">
                <a16:creationId xmlns:a16="http://schemas.microsoft.com/office/drawing/2014/main" id="{7406782C-BD0E-B759-4DA7-5EAEC6A61304}"/>
              </a:ext>
            </a:extLst>
          </p:cNvPr>
          <p:cNvSpPr txBox="1"/>
          <p:nvPr/>
        </p:nvSpPr>
        <p:spPr>
          <a:xfrm>
            <a:off x="2958957" y="1712112"/>
            <a:ext cx="6924782"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394666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90E2183-CCE3-FCA9-E834-E913F24E1A04}"/>
              </a:ext>
            </a:extLst>
          </p:cNvPr>
          <p:cNvSpPr txBox="1"/>
          <p:nvPr/>
        </p:nvSpPr>
        <p:spPr>
          <a:xfrm>
            <a:off x="174660" y="697535"/>
            <a:ext cx="11219380" cy="2308324"/>
          </a:xfrm>
          <a:prstGeom prst="rect">
            <a:avLst/>
          </a:prstGeom>
          <a:noFill/>
        </p:spPr>
        <p:txBody>
          <a:bodyPr wrap="square">
            <a:spAutoFit/>
          </a:bodyPr>
          <a:lstStyle/>
          <a:p>
            <a:pPr algn="just"/>
            <a:r>
              <a:rPr lang="en-US" sz="2400" b="0" i="0" dirty="0">
                <a:solidFill>
                  <a:srgbClr val="111111"/>
                </a:solidFill>
                <a:effectLst/>
                <a:latin typeface="Calibri" panose="020F0502020204030204" pitchFamily="34" charset="0"/>
                <a:ea typeface="Calibri" panose="020F0502020204030204" pitchFamily="34" charset="0"/>
                <a:cs typeface="Calibri" panose="020F0502020204030204" pitchFamily="34" charset="0"/>
              </a:rPr>
              <a:t>The IS-LM model, stands for “investment-saving” (IS) and “liquidity preference-money supply” (LM) model. It is a Keynesian macroeconomic model that shows how goods market and money market interact with each other to determine equilibrium level of income and equilibrium level of interest rate. It is represented as a graph in which the IS and LM curves intersect each other and the point of intersection represents equilibrium. At this point both good market and money market are at equilibrium. </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C20CE80B-C280-0ABC-6F77-EFC434C48462}"/>
              </a:ext>
            </a:extLst>
          </p:cNvPr>
          <p:cNvSpPr txBox="1"/>
          <p:nvPr/>
        </p:nvSpPr>
        <p:spPr>
          <a:xfrm>
            <a:off x="4787927" y="100100"/>
            <a:ext cx="2218877" cy="523220"/>
          </a:xfrm>
          <a:prstGeom prst="rect">
            <a:avLst/>
          </a:prstGeom>
          <a:noFill/>
        </p:spPr>
        <p:txBody>
          <a:bodyPr wrap="none" rtlCol="0">
            <a:spAutoFit/>
          </a:bodyPr>
          <a:lstStyle/>
          <a:p>
            <a:r>
              <a:rPr lang="en-IN" sz="2800" b="1" dirty="0"/>
              <a:t>IS-LM MODEL</a:t>
            </a:r>
          </a:p>
        </p:txBody>
      </p:sp>
      <p:pic>
        <p:nvPicPr>
          <p:cNvPr id="8" name="Picture 7">
            <a:extLst>
              <a:ext uri="{FF2B5EF4-FFF2-40B4-BE49-F238E27FC236}">
                <a16:creationId xmlns:a16="http://schemas.microsoft.com/office/drawing/2014/main" id="{9130CC66-A1E3-6D60-5ECE-81C31D8469D7}"/>
              </a:ext>
            </a:extLst>
          </p:cNvPr>
          <p:cNvPicPr>
            <a:picLocks noChangeAspect="1"/>
          </p:cNvPicPr>
          <p:nvPr/>
        </p:nvPicPr>
        <p:blipFill>
          <a:blip r:embed="rId2"/>
          <a:stretch>
            <a:fillRect/>
          </a:stretch>
        </p:blipFill>
        <p:spPr>
          <a:xfrm>
            <a:off x="6095981" y="3428984"/>
            <a:ext cx="38" cy="31"/>
          </a:xfrm>
          <a:prstGeom prst="rect">
            <a:avLst/>
          </a:prstGeom>
        </p:spPr>
      </p:pic>
      <p:pic>
        <p:nvPicPr>
          <p:cNvPr id="12" name="Picture 11">
            <a:extLst>
              <a:ext uri="{FF2B5EF4-FFF2-40B4-BE49-F238E27FC236}">
                <a16:creationId xmlns:a16="http://schemas.microsoft.com/office/drawing/2014/main" id="{CD011F33-0D05-607A-B910-0FDC7FEC3D3B}"/>
              </a:ext>
            </a:extLst>
          </p:cNvPr>
          <p:cNvPicPr>
            <a:picLocks noChangeAspect="1"/>
          </p:cNvPicPr>
          <p:nvPr/>
        </p:nvPicPr>
        <p:blipFill>
          <a:blip r:embed="rId3"/>
          <a:stretch>
            <a:fillRect/>
          </a:stretch>
        </p:blipFill>
        <p:spPr>
          <a:xfrm>
            <a:off x="6095981" y="3428984"/>
            <a:ext cx="37" cy="32"/>
          </a:xfrm>
          <a:prstGeom prst="rect">
            <a:avLst/>
          </a:prstGeom>
        </p:spPr>
      </p:pic>
      <p:pic>
        <p:nvPicPr>
          <p:cNvPr id="14" name="Picture 13">
            <a:extLst>
              <a:ext uri="{FF2B5EF4-FFF2-40B4-BE49-F238E27FC236}">
                <a16:creationId xmlns:a16="http://schemas.microsoft.com/office/drawing/2014/main" id="{078E26D7-485E-C232-B6BA-3CEA05262194}"/>
              </a:ext>
            </a:extLst>
          </p:cNvPr>
          <p:cNvPicPr>
            <a:picLocks noChangeAspect="1"/>
          </p:cNvPicPr>
          <p:nvPr/>
        </p:nvPicPr>
        <p:blipFill>
          <a:blip r:embed="rId4"/>
          <a:stretch>
            <a:fillRect/>
          </a:stretch>
        </p:blipFill>
        <p:spPr>
          <a:xfrm>
            <a:off x="3215811" y="3066796"/>
            <a:ext cx="5219323" cy="3691103"/>
          </a:xfrm>
          <a:prstGeom prst="rect">
            <a:avLst/>
          </a:prstGeom>
        </p:spPr>
      </p:pic>
    </p:spTree>
    <p:extLst>
      <p:ext uri="{BB962C8B-B14F-4D97-AF65-F5344CB8AC3E}">
        <p14:creationId xmlns:p14="http://schemas.microsoft.com/office/powerpoint/2010/main" val="1090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2DD3F09-2463-5FEF-74EA-3FDEE6293F10}"/>
              </a:ext>
            </a:extLst>
          </p:cNvPr>
          <p:cNvSpPr txBox="1"/>
          <p:nvPr/>
        </p:nvSpPr>
        <p:spPr>
          <a:xfrm>
            <a:off x="277402" y="440390"/>
            <a:ext cx="11178281" cy="5977220"/>
          </a:xfrm>
          <a:prstGeom prst="rect">
            <a:avLst/>
          </a:prstGeom>
          <a:noFill/>
        </p:spPr>
        <p:txBody>
          <a:bodyPr wrap="square">
            <a:spAutoFit/>
          </a:bodyPr>
          <a:lstStyle/>
          <a:p>
            <a:pPr algn="l"/>
            <a:r>
              <a:rPr lang="en-US" sz="2400" b="1" i="0" dirty="0">
                <a:solidFill>
                  <a:srgbClr val="111111"/>
                </a:solidFill>
                <a:effectLst/>
              </a:rPr>
              <a:t>The IS Curve</a:t>
            </a:r>
          </a:p>
          <a:p>
            <a:pPr algn="just"/>
            <a:r>
              <a:rPr lang="en-US" sz="2400" b="0" i="0" dirty="0">
                <a:solidFill>
                  <a:srgbClr val="111111"/>
                </a:solidFill>
                <a:effectLst/>
              </a:rPr>
              <a:t>The IS curve shows various combinations of interest rates and output (GDP) at which total investment (I) equals total saving (S). At lower interest rates, investment is higher, which in turn leads to more total output (GDP). </a:t>
            </a:r>
            <a:r>
              <a:rPr lang="en-US" sz="2400" dirty="0">
                <a:solidFill>
                  <a:srgbClr val="111111"/>
                </a:solidFill>
              </a:rPr>
              <a:t>S</a:t>
            </a:r>
            <a:r>
              <a:rPr lang="en-US" sz="2400" b="0" i="0" dirty="0">
                <a:solidFill>
                  <a:srgbClr val="111111"/>
                </a:solidFill>
                <a:effectLst/>
              </a:rPr>
              <a:t>o the IS curve slopes downward and to the right.</a:t>
            </a:r>
            <a:endParaRPr lang="en-US" sz="2400" dirty="0">
              <a:solidFill>
                <a:srgbClr val="0000EE"/>
              </a:solidFill>
            </a:endParaRPr>
          </a:p>
          <a:p>
            <a:pPr algn="l"/>
            <a:endParaRPr lang="en-US" sz="2400" b="0" i="0" dirty="0">
              <a:solidFill>
                <a:srgbClr val="111111"/>
              </a:solidFill>
              <a:effectLst/>
            </a:endParaRPr>
          </a:p>
          <a:p>
            <a:pPr algn="just"/>
            <a:r>
              <a:rPr lang="en-US" sz="2400" b="1" i="0" dirty="0">
                <a:solidFill>
                  <a:srgbClr val="111111"/>
                </a:solidFill>
                <a:effectLst/>
              </a:rPr>
              <a:t>The LM Curve</a:t>
            </a:r>
          </a:p>
          <a:p>
            <a:pPr algn="just"/>
            <a:r>
              <a:rPr lang="en-US" sz="2400" b="0" i="0" dirty="0">
                <a:solidFill>
                  <a:srgbClr val="111111"/>
                </a:solidFill>
                <a:effectLst/>
              </a:rPr>
              <a:t>The LM curve shows various combinations of levels of income (GDP) and interest rates at which money supply equals money (liquidity) demand. The LM curve slopes upward because higher levels of income (GDP) leads to increased demand to hold money balances for transactions, which requires a higher interest rate to keep money supply and liquidity demand in equilibrium.</a:t>
            </a:r>
            <a:endParaRPr lang="en-US" sz="2400" dirty="0">
              <a:solidFill>
                <a:srgbClr val="0000EE"/>
              </a:solidFill>
            </a:endParaRPr>
          </a:p>
          <a:p>
            <a:pPr algn="just"/>
            <a:endParaRPr lang="en-US" sz="2400" b="0" i="0" dirty="0">
              <a:solidFill>
                <a:srgbClr val="111111"/>
              </a:solidFill>
              <a:effectLst/>
            </a:endParaRPr>
          </a:p>
          <a:p>
            <a:pPr algn="just"/>
            <a:r>
              <a:rPr lang="en-US" sz="2400" b="1" i="0" dirty="0">
                <a:solidFill>
                  <a:srgbClr val="111111"/>
                </a:solidFill>
                <a:effectLst/>
              </a:rPr>
              <a:t>The Intersection of the IS and LM Curves</a:t>
            </a:r>
          </a:p>
          <a:p>
            <a:pPr algn="just"/>
            <a:r>
              <a:rPr lang="en-US" sz="2400" b="0" i="0" dirty="0">
                <a:solidFill>
                  <a:srgbClr val="111111"/>
                </a:solidFill>
                <a:effectLst/>
              </a:rPr>
              <a:t>The intersection of the IS and LM curves </a:t>
            </a:r>
            <a:r>
              <a:rPr lang="en-US" sz="2400" dirty="0">
                <a:solidFill>
                  <a:srgbClr val="111111"/>
                </a:solidFill>
              </a:rPr>
              <a:t>gives </a:t>
            </a:r>
            <a:r>
              <a:rPr lang="en-US" sz="2400" b="0" i="0" dirty="0">
                <a:solidFill>
                  <a:srgbClr val="111111"/>
                </a:solidFill>
                <a:effectLst/>
              </a:rPr>
              <a:t>the equilibrium level of interest rates and output. At this point both goods and money markets are in balance.</a:t>
            </a:r>
          </a:p>
        </p:txBody>
      </p:sp>
    </p:spTree>
    <p:extLst>
      <p:ext uri="{BB962C8B-B14F-4D97-AF65-F5344CB8AC3E}">
        <p14:creationId xmlns:p14="http://schemas.microsoft.com/office/powerpoint/2010/main" val="317052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EC4EC-5289-4C55-2916-D86707D38AE9}"/>
              </a:ext>
            </a:extLst>
          </p:cNvPr>
          <p:cNvSpPr txBox="1"/>
          <p:nvPr/>
        </p:nvSpPr>
        <p:spPr>
          <a:xfrm>
            <a:off x="202916" y="814621"/>
            <a:ext cx="6097712" cy="523220"/>
          </a:xfrm>
          <a:prstGeom prst="rect">
            <a:avLst/>
          </a:prstGeom>
          <a:noFill/>
        </p:spPr>
        <p:txBody>
          <a:bodyPr wrap="square">
            <a:spAutoFit/>
          </a:bodyPr>
          <a:lstStyle/>
          <a:p>
            <a:pPr algn="l"/>
            <a:r>
              <a:rPr lang="en-IN" sz="2800" b="1"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Comparative Statics</a:t>
            </a:r>
          </a:p>
        </p:txBody>
      </p:sp>
      <p:sp>
        <p:nvSpPr>
          <p:cNvPr id="7" name="TextBox 6">
            <a:extLst>
              <a:ext uri="{FF2B5EF4-FFF2-40B4-BE49-F238E27FC236}">
                <a16:creationId xmlns:a16="http://schemas.microsoft.com/office/drawing/2014/main" id="{8DC4F9D6-AD94-9C56-F53C-3F821A41DB4E}"/>
              </a:ext>
            </a:extLst>
          </p:cNvPr>
          <p:cNvSpPr txBox="1"/>
          <p:nvPr/>
        </p:nvSpPr>
        <p:spPr>
          <a:xfrm>
            <a:off x="113016" y="1520575"/>
            <a:ext cx="11969393" cy="1754326"/>
          </a:xfrm>
          <a:prstGeom prst="rect">
            <a:avLst/>
          </a:prstGeom>
          <a:noFill/>
        </p:spPr>
        <p:txBody>
          <a:bodyPr wrap="square">
            <a:spAutoFit/>
          </a:bodyPr>
          <a:lstStyle/>
          <a:p>
            <a:pPr algn="just"/>
            <a:r>
              <a:rPr lang="en-US" b="0" i="0" dirty="0">
                <a:solidFill>
                  <a:srgbClr val="333333"/>
                </a:solidFill>
                <a:effectLst/>
                <a:latin typeface="Georgia" panose="02040502050405020303" pitchFamily="18" charset="0"/>
              </a:rPr>
              <a:t>If autonomous expenditure increases, then the IS curve shifts outwards. The output level of the economy will increase. Interest rates rise as we move along the LM curve, ensuring money market equilibrium. One source of variations in autonomous spending is fiscal policy. Autonomous spending includes government spending (G). Thus an increase in G leads to an increase in output and interest rates. Increase in autonomous </a:t>
            </a:r>
            <a:r>
              <a:rPr lang="en-US" dirty="0">
                <a:solidFill>
                  <a:srgbClr val="333333"/>
                </a:solidFill>
                <a:latin typeface="Georgia" panose="02040502050405020303" pitchFamily="18" charset="0"/>
              </a:rPr>
              <a:t>i</a:t>
            </a:r>
            <a:r>
              <a:rPr lang="en-US" b="0" i="0" dirty="0">
                <a:solidFill>
                  <a:srgbClr val="333333"/>
                </a:solidFill>
                <a:effectLst/>
                <a:latin typeface="Georgia" panose="02040502050405020303" pitchFamily="18" charset="0"/>
              </a:rPr>
              <a:t>nvestment (I) will also have similar effects as increase in autonomous G. An increase in tax(T) on the other hand, will have opposite effects.</a:t>
            </a:r>
          </a:p>
          <a:p>
            <a:pPr algn="just"/>
            <a:endParaRPr lang="en-IN" dirty="0"/>
          </a:p>
        </p:txBody>
      </p:sp>
      <p:pic>
        <p:nvPicPr>
          <p:cNvPr id="9" name="Picture 8">
            <a:extLst>
              <a:ext uri="{FF2B5EF4-FFF2-40B4-BE49-F238E27FC236}">
                <a16:creationId xmlns:a16="http://schemas.microsoft.com/office/drawing/2014/main" id="{90715419-C9D3-E53E-6824-D055B35950BC}"/>
              </a:ext>
            </a:extLst>
          </p:cNvPr>
          <p:cNvPicPr>
            <a:picLocks noChangeAspect="1"/>
          </p:cNvPicPr>
          <p:nvPr/>
        </p:nvPicPr>
        <p:blipFill>
          <a:blip r:embed="rId2"/>
          <a:stretch>
            <a:fillRect/>
          </a:stretch>
        </p:blipFill>
        <p:spPr>
          <a:xfrm>
            <a:off x="6095999" y="0"/>
            <a:ext cx="2" cy="6858000"/>
          </a:xfrm>
          <a:prstGeom prst="rect">
            <a:avLst/>
          </a:prstGeom>
        </p:spPr>
      </p:pic>
      <p:pic>
        <p:nvPicPr>
          <p:cNvPr id="11" name="Picture 10">
            <a:extLst>
              <a:ext uri="{FF2B5EF4-FFF2-40B4-BE49-F238E27FC236}">
                <a16:creationId xmlns:a16="http://schemas.microsoft.com/office/drawing/2014/main" id="{93EDF6B6-B004-33ED-5554-C4FABF73ACC0}"/>
              </a:ext>
            </a:extLst>
          </p:cNvPr>
          <p:cNvPicPr>
            <a:picLocks noChangeAspect="1"/>
          </p:cNvPicPr>
          <p:nvPr/>
        </p:nvPicPr>
        <p:blipFill>
          <a:blip r:embed="rId3"/>
          <a:stretch>
            <a:fillRect/>
          </a:stretch>
        </p:blipFill>
        <p:spPr>
          <a:xfrm>
            <a:off x="2702105" y="3039540"/>
            <a:ext cx="4968046" cy="3346208"/>
          </a:xfrm>
          <a:prstGeom prst="rect">
            <a:avLst/>
          </a:prstGeom>
        </p:spPr>
      </p:pic>
      <p:sp>
        <p:nvSpPr>
          <p:cNvPr id="12" name="TextBox 11">
            <a:extLst>
              <a:ext uri="{FF2B5EF4-FFF2-40B4-BE49-F238E27FC236}">
                <a16:creationId xmlns:a16="http://schemas.microsoft.com/office/drawing/2014/main" id="{C0DFF119-AFEC-873D-BA1D-2CFB9BC39ED8}"/>
              </a:ext>
            </a:extLst>
          </p:cNvPr>
          <p:cNvSpPr txBox="1"/>
          <p:nvPr/>
        </p:nvSpPr>
        <p:spPr>
          <a:xfrm>
            <a:off x="8363164" y="3719245"/>
            <a:ext cx="184731" cy="369332"/>
          </a:xfrm>
          <a:prstGeom prst="rect">
            <a:avLst/>
          </a:prstGeom>
          <a:noFill/>
        </p:spPr>
        <p:txBody>
          <a:bodyPr wrap="none" rtlCol="0">
            <a:spAutoFit/>
          </a:bodyPr>
          <a:lstStyle/>
          <a:p>
            <a:endParaRPr lang="en-IN" dirty="0"/>
          </a:p>
        </p:txBody>
      </p:sp>
      <p:sp>
        <p:nvSpPr>
          <p:cNvPr id="13" name="TextBox 12">
            <a:extLst>
              <a:ext uri="{FF2B5EF4-FFF2-40B4-BE49-F238E27FC236}">
                <a16:creationId xmlns:a16="http://schemas.microsoft.com/office/drawing/2014/main" id="{9C01BAAE-95BE-6E9A-74D1-7D60E8EDAA0D}"/>
              </a:ext>
            </a:extLst>
          </p:cNvPr>
          <p:cNvSpPr txBox="1"/>
          <p:nvPr/>
        </p:nvSpPr>
        <p:spPr>
          <a:xfrm flipH="1">
            <a:off x="7356298" y="3903911"/>
            <a:ext cx="4448708" cy="646331"/>
          </a:xfrm>
          <a:prstGeom prst="rect">
            <a:avLst/>
          </a:prstGeom>
          <a:noFill/>
        </p:spPr>
        <p:txBody>
          <a:bodyPr wrap="square" rtlCol="0">
            <a:spAutoFit/>
          </a:bodyPr>
          <a:lstStyle/>
          <a:p>
            <a:r>
              <a:rPr lang="en-IN" dirty="0">
                <a:latin typeface="Georgia" panose="02040502050405020303" pitchFamily="18" charset="0"/>
              </a:rPr>
              <a:t>Rightward shift of IS curve due to increase in autonomous expenditure</a:t>
            </a:r>
          </a:p>
        </p:txBody>
      </p:sp>
    </p:spTree>
    <p:extLst>
      <p:ext uri="{BB962C8B-B14F-4D97-AF65-F5344CB8AC3E}">
        <p14:creationId xmlns:p14="http://schemas.microsoft.com/office/powerpoint/2010/main" val="402170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BD8EC5-BBD0-C425-1937-FE30A71BBE28}"/>
              </a:ext>
            </a:extLst>
          </p:cNvPr>
          <p:cNvSpPr txBox="1"/>
          <p:nvPr/>
        </p:nvSpPr>
        <p:spPr>
          <a:xfrm>
            <a:off x="326206" y="148974"/>
            <a:ext cx="6097712" cy="523220"/>
          </a:xfrm>
          <a:prstGeom prst="rect">
            <a:avLst/>
          </a:prstGeom>
          <a:noFill/>
        </p:spPr>
        <p:txBody>
          <a:bodyPr wrap="square">
            <a:spAutoFit/>
          </a:bodyPr>
          <a:lstStyle/>
          <a:p>
            <a:pPr algn="l"/>
            <a:r>
              <a:rPr lang="en-IN" sz="2800" b="1"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Comparative Statics (contd.)</a:t>
            </a:r>
          </a:p>
        </p:txBody>
      </p:sp>
      <p:sp>
        <p:nvSpPr>
          <p:cNvPr id="6" name="TextBox 5">
            <a:extLst>
              <a:ext uri="{FF2B5EF4-FFF2-40B4-BE49-F238E27FC236}">
                <a16:creationId xmlns:a16="http://schemas.microsoft.com/office/drawing/2014/main" id="{B88C4494-DF33-DCB9-6186-7EABEAD967F0}"/>
              </a:ext>
            </a:extLst>
          </p:cNvPr>
          <p:cNvSpPr txBox="1"/>
          <p:nvPr/>
        </p:nvSpPr>
        <p:spPr>
          <a:xfrm>
            <a:off x="143839" y="672194"/>
            <a:ext cx="11876926" cy="1477328"/>
          </a:xfrm>
          <a:prstGeom prst="rect">
            <a:avLst/>
          </a:prstGeom>
          <a:noFill/>
        </p:spPr>
        <p:txBody>
          <a:bodyPr wrap="square">
            <a:spAutoFit/>
          </a:bodyPr>
          <a:lstStyle/>
          <a:p>
            <a:pPr algn="just"/>
            <a:r>
              <a:rPr lang="en-US" b="0" i="0" dirty="0">
                <a:solidFill>
                  <a:srgbClr val="424142"/>
                </a:solidFill>
                <a:effectLst/>
                <a:latin typeface="Georgia" panose="02040502050405020303" pitchFamily="18" charset="0"/>
              </a:rPr>
              <a:t>An increase in money supply shifts the LM curve to the right and reduces the rate of interest. This increases investment in the commodity market. As a result income rises. Similarly an increase in the demand for money, for instance, raises the rate of in­terest by shifting the LM curve leftward; in­vestment falls and so income.</a:t>
            </a:r>
          </a:p>
          <a:p>
            <a:pPr algn="just"/>
            <a:br>
              <a:rPr lang="en-US" b="1" i="0" u="none" strike="noStrike" dirty="0">
                <a:solidFill>
                  <a:srgbClr val="428BCA"/>
                </a:solidFill>
                <a:effectLst/>
                <a:latin typeface="Georgia" panose="02040502050405020303" pitchFamily="18" charset="0"/>
                <a:hlinkClick r:id="rId2"/>
              </a:rPr>
            </a:br>
            <a:endParaRPr lang="en-IN" dirty="0"/>
          </a:p>
        </p:txBody>
      </p:sp>
      <p:pic>
        <p:nvPicPr>
          <p:cNvPr id="8" name="Picture 7">
            <a:extLst>
              <a:ext uri="{FF2B5EF4-FFF2-40B4-BE49-F238E27FC236}">
                <a16:creationId xmlns:a16="http://schemas.microsoft.com/office/drawing/2014/main" id="{B1F596C1-339C-5004-FB74-9C395FB57108}"/>
              </a:ext>
            </a:extLst>
          </p:cNvPr>
          <p:cNvPicPr>
            <a:picLocks noChangeAspect="1"/>
          </p:cNvPicPr>
          <p:nvPr/>
        </p:nvPicPr>
        <p:blipFill>
          <a:blip r:embed="rId3"/>
          <a:stretch>
            <a:fillRect/>
          </a:stretch>
        </p:blipFill>
        <p:spPr>
          <a:xfrm>
            <a:off x="1946555" y="1726058"/>
            <a:ext cx="7135801" cy="4982968"/>
          </a:xfrm>
          <a:prstGeom prst="rect">
            <a:avLst/>
          </a:prstGeom>
        </p:spPr>
      </p:pic>
      <p:sp>
        <p:nvSpPr>
          <p:cNvPr id="9" name="TextBox 8">
            <a:extLst>
              <a:ext uri="{FF2B5EF4-FFF2-40B4-BE49-F238E27FC236}">
                <a16:creationId xmlns:a16="http://schemas.microsoft.com/office/drawing/2014/main" id="{FCD7043C-1A86-0FC0-E5F0-ED83EC7FC57F}"/>
              </a:ext>
            </a:extLst>
          </p:cNvPr>
          <p:cNvSpPr txBox="1"/>
          <p:nvPr/>
        </p:nvSpPr>
        <p:spPr>
          <a:xfrm>
            <a:off x="7335748" y="3133617"/>
            <a:ext cx="4150760" cy="646331"/>
          </a:xfrm>
          <a:prstGeom prst="rect">
            <a:avLst/>
          </a:prstGeom>
          <a:noFill/>
        </p:spPr>
        <p:txBody>
          <a:bodyPr wrap="square" rtlCol="0">
            <a:spAutoFit/>
          </a:bodyPr>
          <a:lstStyle/>
          <a:p>
            <a:pPr algn="just"/>
            <a:r>
              <a:rPr lang="en-IN" dirty="0"/>
              <a:t>Rightward shift of LM curve due to increase in money supply</a:t>
            </a:r>
          </a:p>
        </p:txBody>
      </p:sp>
    </p:spTree>
    <p:extLst>
      <p:ext uri="{BB962C8B-B14F-4D97-AF65-F5344CB8AC3E}">
        <p14:creationId xmlns:p14="http://schemas.microsoft.com/office/powerpoint/2010/main" val="581841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383820-AD3F-6747-130C-C43CE96E2463}"/>
              </a:ext>
            </a:extLst>
          </p:cNvPr>
          <p:cNvSpPr txBox="1"/>
          <p:nvPr/>
        </p:nvSpPr>
        <p:spPr>
          <a:xfrm>
            <a:off x="5054885" y="2753474"/>
            <a:ext cx="1971309" cy="523220"/>
          </a:xfrm>
          <a:prstGeom prst="rect">
            <a:avLst/>
          </a:prstGeom>
          <a:noFill/>
        </p:spPr>
        <p:txBody>
          <a:bodyPr wrap="none" rtlCol="0">
            <a:spAutoFit/>
          </a:bodyPr>
          <a:lstStyle/>
          <a:p>
            <a:r>
              <a:rPr lang="en-IN" sz="2800" b="1" dirty="0"/>
              <a:t>THANK YOU</a:t>
            </a:r>
          </a:p>
        </p:txBody>
      </p:sp>
    </p:spTree>
    <p:extLst>
      <p:ext uri="{BB962C8B-B14F-4D97-AF65-F5344CB8AC3E}">
        <p14:creationId xmlns:p14="http://schemas.microsoft.com/office/powerpoint/2010/main" val="2306958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521</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4</cp:revision>
  <dcterms:created xsi:type="dcterms:W3CDTF">2023-07-07T03:32:00Z</dcterms:created>
  <dcterms:modified xsi:type="dcterms:W3CDTF">2023-07-08T19:14:02Z</dcterms:modified>
</cp:coreProperties>
</file>